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96" r:id="rId3"/>
    <p:sldId id="694" r:id="rId4"/>
    <p:sldId id="696" r:id="rId5"/>
    <p:sldId id="697" r:id="rId6"/>
    <p:sldId id="698" r:id="rId7"/>
    <p:sldId id="699" r:id="rId8"/>
    <p:sldId id="700" r:id="rId9"/>
    <p:sldId id="701" r:id="rId10"/>
    <p:sldId id="702" r:id="rId11"/>
    <p:sldId id="703" r:id="rId12"/>
    <p:sldId id="704" r:id="rId13"/>
    <p:sldId id="346" r:id="rId14"/>
    <p:sldId id="365" r:id="rId15"/>
    <p:sldId id="693" r:id="rId16"/>
    <p:sldId id="692" r:id="rId17"/>
    <p:sldId id="674" r:id="rId18"/>
    <p:sldId id="637" r:id="rId19"/>
    <p:sldId id="614" r:id="rId20"/>
    <p:sldId id="613" r:id="rId21"/>
    <p:sldId id="690" r:id="rId22"/>
    <p:sldId id="705" r:id="rId23"/>
    <p:sldId id="695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rey Hanson" initials="JH" lastIdx="1" clrIdx="0">
    <p:extLst>
      <p:ext uri="{19B8F6BF-5375-455C-9EA6-DF929625EA0E}">
        <p15:presenceInfo xmlns:p15="http://schemas.microsoft.com/office/powerpoint/2012/main" userId="Jeffrey Hanson" providerId="None"/>
      </p:ext>
    </p:extLst>
  </p:cmAuthor>
  <p:cmAuthor id="2" name="richard" initials="r" lastIdx="3" clrIdx="1">
    <p:extLst>
      <p:ext uri="{19B8F6BF-5375-455C-9EA6-DF929625EA0E}">
        <p15:presenceInfo xmlns:p15="http://schemas.microsoft.com/office/powerpoint/2012/main" userId="richa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100"/>
    <a:srgbClr val="FD0100"/>
    <a:srgbClr val="34A801"/>
    <a:srgbClr val="FE6D02"/>
    <a:srgbClr val="FFCC99"/>
    <a:srgbClr val="CC9900"/>
    <a:srgbClr val="FF9900"/>
    <a:srgbClr val="00B0F0"/>
    <a:srgbClr val="95B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1576" autoAdjust="0"/>
  </p:normalViewPr>
  <p:slideViewPr>
    <p:cSldViewPr snapToGrid="0">
      <p:cViewPr varScale="1">
        <p:scale>
          <a:sx n="158" d="100"/>
          <a:sy n="158" d="100"/>
        </p:scale>
        <p:origin x="216" y="1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3EDDD-3DA3-4AAC-95AA-050495F7F225}" type="datetimeFigureOut">
              <a:rPr lang="en-AU" smtClean="0"/>
              <a:t>20/03/2019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4E95D-E11A-4D61-AA35-B3ECB22C38A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970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7417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0833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8832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869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77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154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4E95D-E11A-4D61-AA35-B3ECB22C38A2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5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11" Type="http://schemas.openxmlformats.org/officeDocument/2006/relationships/image" Target="../media/image32.gif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568" y="87599"/>
            <a:ext cx="8422852" cy="1147750"/>
          </a:xfrm>
        </p:spPr>
        <p:txBody>
          <a:bodyPr>
            <a:noAutofit/>
          </a:bodyPr>
          <a:lstStyle/>
          <a:p>
            <a:r>
              <a:rPr lang="en-AU" sz="3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AU" sz="3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rioritizr</a:t>
            </a:r>
            <a:br>
              <a:rPr lang="en-AU" sz="3200" b="1" dirty="0"/>
            </a:br>
            <a:r>
              <a:rPr lang="en-AU" sz="3200" dirty="0">
                <a:solidFill>
                  <a:schemeClr val="tx1"/>
                </a:solidFill>
              </a:rPr>
              <a:t>Systematic conservation planning in</a:t>
            </a:r>
            <a:endParaRPr lang="en-AU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1579" y="2813973"/>
            <a:ext cx="7560840" cy="6096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chemeClr val="tx1"/>
                </a:solidFill>
              </a:rPr>
              <a:t>Richard Schuster &amp; Jeffrey Hanson</a:t>
            </a:r>
          </a:p>
          <a:p>
            <a:endParaRPr lang="en-AU" sz="2800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715699" y="3294582"/>
            <a:ext cx="4428301" cy="443584"/>
            <a:chOff x="259155" y="4479765"/>
            <a:chExt cx="4428301" cy="443584"/>
          </a:xfrm>
        </p:grpSpPr>
        <p:pic>
          <p:nvPicPr>
            <p:cNvPr id="1026" name="Picture 2" descr="C:\Users\jhanson\Downloads\1467354618_f0e0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32334" y="4479765"/>
              <a:ext cx="3955122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jeffrey.hanson@uqconnect.edu.au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29829" y="1737331"/>
            <a:ext cx="2422670" cy="523220"/>
            <a:chOff x="6059800" y="6034020"/>
            <a:chExt cx="2422670" cy="697626"/>
          </a:xfrm>
        </p:grpSpPr>
        <p:pic>
          <p:nvPicPr>
            <p:cNvPr id="1028" name="Picture 4" descr="C:\Users\jhanson\Downloads\1467354784_web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497183" y="6034020"/>
              <a:ext cx="1985287" cy="697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dirty="0"/>
                <a:t>prioritizr.net</a:t>
              </a:r>
            </a:p>
          </p:txBody>
        </p:sp>
      </p:grpSp>
      <p:pic>
        <p:nvPicPr>
          <p:cNvPr id="9218" name="Picture 2" descr="Image result for r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161" y="698784"/>
            <a:ext cx="682625" cy="52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882" y="1300264"/>
            <a:ext cx="1264907" cy="144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68C529F-8E51-4BAF-8E57-C1E32DC5A0FE}"/>
              </a:ext>
            </a:extLst>
          </p:cNvPr>
          <p:cNvGrpSpPr/>
          <p:nvPr/>
        </p:nvGrpSpPr>
        <p:grpSpPr>
          <a:xfrm>
            <a:off x="370100" y="3308625"/>
            <a:ext cx="4201899" cy="415498"/>
            <a:chOff x="259155" y="4479763"/>
            <a:chExt cx="5602533" cy="553997"/>
          </a:xfrm>
          <a:solidFill>
            <a:schemeClr val="bg1"/>
          </a:solidFill>
        </p:grpSpPr>
        <p:pic>
          <p:nvPicPr>
            <p:cNvPr id="13" name="Picture 2" descr="C:\Users\jhanson\Downloads\1467354618_f0e0.png">
              <a:extLst>
                <a:ext uri="{FF2B5EF4-FFF2-40B4-BE49-F238E27FC236}">
                  <a16:creationId xmlns:a16="http://schemas.microsoft.com/office/drawing/2014/main" id="{5139CB13-5047-457B-89B8-6FB329F9E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774A03-0944-4A58-A131-1CF46406E680}"/>
                </a:ext>
              </a:extLst>
            </p:cNvPr>
            <p:cNvSpPr txBox="1"/>
            <p:nvPr/>
          </p:nvSpPr>
          <p:spPr>
            <a:xfrm>
              <a:off x="732334" y="4479763"/>
              <a:ext cx="5129354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richard.schuster@glel.carleton.ca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DF5E864-7EEF-420D-9062-D36E6B2209FE}"/>
              </a:ext>
            </a:extLst>
          </p:cNvPr>
          <p:cNvSpPr/>
          <p:nvPr/>
        </p:nvSpPr>
        <p:spPr>
          <a:xfrm>
            <a:off x="2355035" y="3916136"/>
            <a:ext cx="47213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/>
              <a:t>Acknowledgements:</a:t>
            </a:r>
            <a:br>
              <a:rPr lang="en-AU" dirty="0"/>
            </a:br>
            <a:r>
              <a:rPr lang="en-AU" dirty="0"/>
              <a:t>Nina Morrell, Matt </a:t>
            </a:r>
            <a:r>
              <a:rPr lang="en-AU" dirty="0" err="1"/>
              <a:t>Strimas</a:t>
            </a:r>
            <a:r>
              <a:rPr lang="en-AU" dirty="0"/>
              <a:t>-Mackey, Matt Watts, </a:t>
            </a:r>
          </a:p>
          <a:p>
            <a:r>
              <a:rPr lang="en-AU" dirty="0"/>
              <a:t>Peter </a:t>
            </a:r>
            <a:r>
              <a:rPr lang="en-AU" dirty="0" err="1"/>
              <a:t>Arcese</a:t>
            </a:r>
            <a:r>
              <a:rPr lang="en-AU" dirty="0"/>
              <a:t>, Joe Bennett, Hugh </a:t>
            </a:r>
            <a:r>
              <a:rPr lang="en-AU" dirty="0" err="1"/>
              <a:t>Possingham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122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6" r="17876"/>
          <a:stretch/>
        </p:blipFill>
        <p:spPr>
          <a:xfrm>
            <a:off x="5954400" y="1338214"/>
            <a:ext cx="3052800" cy="3394075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380285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("out")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19326"/>
          <a:stretch/>
        </p:blipFill>
        <p:spPr>
          <a:xfrm>
            <a:off x="6026399" y="1338214"/>
            <a:ext cx="2988001" cy="34641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571797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00" y="1338214"/>
            <a:ext cx="5853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("in")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add_locked_out_constraints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("out") %&gt;%</a:t>
            </a:r>
          </a:p>
          <a:p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(0.01, 0.5)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4" r="18842"/>
          <a:stretch/>
        </p:blipFill>
        <p:spPr>
          <a:xfrm>
            <a:off x="5954400" y="1338214"/>
            <a:ext cx="3117925" cy="3554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484797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7218" y="1076072"/>
            <a:ext cx="3814827" cy="3558816"/>
            <a:chOff x="977675" y="1104010"/>
            <a:chExt cx="3814827" cy="3558816"/>
          </a:xfrm>
        </p:grpSpPr>
        <p:sp>
          <p:nvSpPr>
            <p:cNvPr id="2" name="TextBox 1"/>
            <p:cNvSpPr txBox="1"/>
            <p:nvPr/>
          </p:nvSpPr>
          <p:spPr>
            <a:xfrm>
              <a:off x="977675" y="1104010"/>
              <a:ext cx="319427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Objectives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add_max_features_objective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add_max_phylo_objective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add_max_utility_objective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add_min_set_objective</a:t>
              </a:r>
              <a:endParaRPr lang="en-A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7675" y="2908500"/>
              <a:ext cx="3814827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Constraints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add_feature_contiguity_constraints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add_contiguity_constraints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add_locked_in_constraints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add_locked_out_constraints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add_neighbour_constraints</a:t>
              </a:r>
              <a:endParaRPr lang="en-AU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66711" y="1076072"/>
            <a:ext cx="3409075" cy="3586754"/>
            <a:chOff x="4734809" y="1076072"/>
            <a:chExt cx="3409075" cy="3586754"/>
          </a:xfrm>
        </p:grpSpPr>
        <p:sp>
          <p:nvSpPr>
            <p:cNvPr id="11" name="TextBox 10"/>
            <p:cNvSpPr txBox="1"/>
            <p:nvPr/>
          </p:nvSpPr>
          <p:spPr>
            <a:xfrm>
              <a:off x="4734809" y="1076072"/>
              <a:ext cx="30585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Penalties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add_connectivity_penalties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add_boundary_penalties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add_feature_weights</a:t>
              </a:r>
              <a:endParaRPr lang="en-AU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4809" y="2262168"/>
              <a:ext cx="34090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Decisions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add_bindary_decisions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add_proportion_decisions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add_semicontinuous_decisions</a:t>
              </a:r>
              <a:endParaRPr lang="en-AU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4809" y="3462497"/>
              <a:ext cx="277973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Solvers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add_gurobi_solver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add_lpysmphony_solver</a:t>
              </a:r>
              <a:endParaRPr lang="en-AU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AU" dirty="0" err="1"/>
                <a:t>add_rsymphony_solver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33879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189600" y="2907814"/>
            <a:ext cx="5983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zones(fts_z1, fts_z2, …), </a:t>
            </a:r>
          </a:p>
          <a:p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       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c("cost_1", "cost_2", …)) 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26" y="1158214"/>
            <a:ext cx="59832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problem(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AU" sz="2200" u="heavy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fts</a:t>
            </a:r>
            <a:r>
              <a:rPr lang="en-AU" sz="2200" u="heavy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"cost")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add_min_set_objective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 %&gt;%</a:t>
            </a:r>
          </a:p>
          <a:p>
            <a:r>
              <a:rPr lang="en-AU" sz="2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add_relative_targets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(…) %&gt;%    </a:t>
            </a:r>
            <a:r>
              <a:rPr lang="en-AU" sz="2200" dirty="0" err="1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add_binary_decisions</a:t>
            </a:r>
            <a:r>
              <a:rPr lang="en-AU" sz="2200" dirty="0">
                <a:uFill>
                  <a:solidFill>
                    <a:srgbClr val="FF0000"/>
                  </a:solidFill>
                </a:u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()</a:t>
            </a:r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%&gt;%</a:t>
            </a:r>
          </a:p>
          <a:p>
            <a:r>
              <a:rPr lang="en-AU" sz="2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solve()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92800" y="1248835"/>
            <a:ext cx="2521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Single 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526" y="3131275"/>
            <a:ext cx="24416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Multi-zone</a:t>
            </a:r>
          </a:p>
          <a:p>
            <a:pPr algn="ctr"/>
            <a:r>
              <a:rPr lang="en-AU" sz="4000" dirty="0"/>
              <a:t>problem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5011200" y="1684800"/>
            <a:ext cx="12816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Left Arrow 17"/>
          <p:cNvSpPr/>
          <p:nvPr/>
        </p:nvSpPr>
        <p:spPr>
          <a:xfrm rot="10800000">
            <a:off x="2361600" y="3603530"/>
            <a:ext cx="828000" cy="562801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20938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3" y="111638"/>
            <a:ext cx="8919029" cy="857250"/>
          </a:xfrm>
        </p:spPr>
        <p:txBody>
          <a:bodyPr>
            <a:normAutofit fontScale="90000"/>
          </a:bodyPr>
          <a:lstStyle/>
          <a:p>
            <a:r>
              <a:rPr lang="en-CA" dirty="0"/>
              <a:t>Exact algorithms guarantee optimality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4"/>
          </a:xfrm>
        </p:spPr>
      </p:pic>
    </p:spTree>
    <p:extLst>
      <p:ext uri="{BB962C8B-B14F-4D97-AF65-F5344CB8AC3E}">
        <p14:creationId xmlns:p14="http://schemas.microsoft.com/office/powerpoint/2010/main" val="899174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4DB3-507E-4399-98A2-6936E5EB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000" y="133409"/>
            <a:ext cx="9397999" cy="857250"/>
          </a:xfrm>
        </p:spPr>
        <p:txBody>
          <a:bodyPr>
            <a:normAutofit/>
          </a:bodyPr>
          <a:lstStyle/>
          <a:p>
            <a:r>
              <a:rPr lang="en-CA" dirty="0"/>
              <a:t>Exact algorithms are fast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280AD6-041B-44AE-9D63-63C5410AA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40" y="1063229"/>
            <a:ext cx="6434920" cy="4001953"/>
          </a:xfrm>
        </p:spPr>
      </p:pic>
    </p:spTree>
    <p:extLst>
      <p:ext uri="{BB962C8B-B14F-4D97-AF65-F5344CB8AC3E}">
        <p14:creationId xmlns:p14="http://schemas.microsoft.com/office/powerpoint/2010/main" val="647943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09F7-C698-4A93-A056-1886B02C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Optimizing the conservation of migratory species over their full annual cycle         </a:t>
            </a:r>
            <a:r>
              <a:rPr lang="en-US" sz="2400" dirty="0"/>
              <a:t>	</a:t>
            </a:r>
            <a:endParaRPr lang="en-CA" sz="24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739089C-C320-4D1A-982F-E042B8C12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6" y="1085410"/>
            <a:ext cx="4058090" cy="4058090"/>
          </a:xfrm>
          <a:ln>
            <a:solidFill>
              <a:schemeClr val="bg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21755C-D61E-43A3-B671-95675F2E4233}"/>
              </a:ext>
            </a:extLst>
          </p:cNvPr>
          <p:cNvSpPr/>
          <p:nvPr/>
        </p:nvSpPr>
        <p:spPr>
          <a:xfrm>
            <a:off x="4916109" y="1315800"/>
            <a:ext cx="35284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117 species</a:t>
            </a:r>
          </a:p>
          <a:p>
            <a:r>
              <a:rPr lang="en-US" dirty="0"/>
              <a:t>73 million km</a:t>
            </a:r>
            <a:r>
              <a:rPr lang="en-US" baseline="30000" dirty="0"/>
              <a:t>2</a:t>
            </a:r>
          </a:p>
          <a:p>
            <a:r>
              <a:rPr lang="en-US" dirty="0"/>
              <a:t>1.7 million unique locations</a:t>
            </a:r>
          </a:p>
          <a:p>
            <a:r>
              <a:rPr lang="en-US" dirty="0"/>
              <a:t>14 million checklists</a:t>
            </a:r>
          </a:p>
          <a:p>
            <a:endParaRPr lang="en-US" dirty="0"/>
          </a:p>
          <a:p>
            <a:r>
              <a:rPr lang="en-US" dirty="0"/>
              <a:t>≤ 30,420 features</a:t>
            </a:r>
          </a:p>
          <a:p>
            <a:r>
              <a:rPr lang="en-US" dirty="0"/>
              <a:t>1.05 million planning units</a:t>
            </a:r>
          </a:p>
        </p:txBody>
      </p:sp>
      <p:pic>
        <p:nvPicPr>
          <p:cNvPr id="8" name="Picture 2" descr="logo_large.png">
            <a:extLst>
              <a:ext uri="{FF2B5EF4-FFF2-40B4-BE49-F238E27FC236}">
                <a16:creationId xmlns:a16="http://schemas.microsoft.com/office/drawing/2014/main" id="{ED4BD0D4-E104-443F-A609-8004DDA7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804" y="3537165"/>
            <a:ext cx="810661" cy="93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E5F03-9D44-4507-8790-C660F9B52987}"/>
              </a:ext>
            </a:extLst>
          </p:cNvPr>
          <p:cNvSpPr txBox="1"/>
          <p:nvPr/>
        </p:nvSpPr>
        <p:spPr>
          <a:xfrm>
            <a:off x="4916109" y="3817818"/>
            <a:ext cx="228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powered by:</a:t>
            </a:r>
            <a:endParaRPr lang="en-C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A472C4-2A1E-4D38-B148-9A138615861A}"/>
              </a:ext>
            </a:extLst>
          </p:cNvPr>
          <p:cNvSpPr/>
          <p:nvPr/>
        </p:nvSpPr>
        <p:spPr>
          <a:xfrm>
            <a:off x="4916109" y="478363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Schuster et al. (accepted) Nature Communications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426127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vision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(browser)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1D8420-9EA1-4976-AF38-9E44AA0C084A}"/>
              </a:ext>
            </a:extLst>
          </p:cNvPr>
          <p:cNvGrpSpPr/>
          <p:nvPr/>
        </p:nvGrpSpPr>
        <p:grpSpPr>
          <a:xfrm>
            <a:off x="5865109" y="3364024"/>
            <a:ext cx="2105768" cy="461665"/>
            <a:chOff x="6059800" y="6034020"/>
            <a:chExt cx="2807690" cy="820737"/>
          </a:xfrm>
          <a:solidFill>
            <a:schemeClr val="bg1"/>
          </a:solidFill>
        </p:grpSpPr>
        <p:pic>
          <p:nvPicPr>
            <p:cNvPr id="8" name="Picture 4" descr="C:\Users\jhanson\Downloads\1467354784_web.png">
              <a:extLst>
                <a:ext uri="{FF2B5EF4-FFF2-40B4-BE49-F238E27FC236}">
                  <a16:creationId xmlns:a16="http://schemas.microsoft.com/office/drawing/2014/main" id="{97EB1AAD-421C-4CE7-B28F-17F8D0FE4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800" y="6130805"/>
              <a:ext cx="398149" cy="504056"/>
            </a:xfrm>
            <a:prstGeom prst="rect">
              <a:avLst/>
            </a:prstGeom>
            <a:grpFill/>
            <a:ex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7418A0-15AF-4BBF-8EF2-47FAE2608A5D}"/>
                </a:ext>
              </a:extLst>
            </p:cNvPr>
            <p:cNvSpPr txBox="1"/>
            <p:nvPr/>
          </p:nvSpPr>
          <p:spPr>
            <a:xfrm>
              <a:off x="6497183" y="6034020"/>
              <a:ext cx="2370307" cy="82073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400" b="1" dirty="0"/>
                <a:t>prioritizr.net</a:t>
              </a: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3644" y="2020285"/>
            <a:ext cx="815383" cy="9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46" y="862040"/>
            <a:ext cx="825054" cy="9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0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660" y="1627918"/>
            <a:ext cx="5056515" cy="3151977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5" y="995691"/>
            <a:ext cx="3051154" cy="3948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5227E93-953B-4E7A-8202-D25A66E13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3454" y="107039"/>
            <a:ext cx="1225721" cy="14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0351DF-FF27-40D8-9A47-B1B71BFE28E2}"/>
              </a:ext>
            </a:extLst>
          </p:cNvPr>
          <p:cNvSpPr txBox="1">
            <a:spLocks/>
          </p:cNvSpPr>
          <p:nvPr/>
        </p:nvSpPr>
        <p:spPr>
          <a:xfrm>
            <a:off x="215153" y="1992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Making </a:t>
            </a:r>
            <a:r>
              <a:rPr lang="en-US" dirty="0" err="1"/>
              <a:t>prioritizr</a:t>
            </a:r>
            <a:r>
              <a:rPr lang="en-US" dirty="0"/>
              <a:t> user friendly: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7624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sz="5400" b="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prioritizr</a:t>
            </a:r>
            <a:endParaRPr lang="en-AU" b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logo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527451"/>
            <a:ext cx="2490227" cy="285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2628" y="1371791"/>
            <a:ext cx="629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AU" sz="4000" dirty="0"/>
              <a:t>Design your  problem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Find optimal solutions</a:t>
            </a:r>
          </a:p>
          <a:p>
            <a:pPr marL="914400" indent="-914400">
              <a:buFont typeface="+mj-lt"/>
              <a:buAutoNum type="arabicPeriod"/>
            </a:pPr>
            <a:endParaRPr lang="en-AU" sz="4000" dirty="0"/>
          </a:p>
          <a:p>
            <a:pPr marL="914400" indent="-914400">
              <a:buFont typeface="+mj-lt"/>
              <a:buAutoNum type="arabicPeriod"/>
            </a:pPr>
            <a:r>
              <a:rPr lang="en-AU" sz="4000" dirty="0"/>
              <a:t>Ideally, fast!</a:t>
            </a:r>
          </a:p>
        </p:txBody>
      </p:sp>
    </p:spTree>
    <p:extLst>
      <p:ext uri="{BB962C8B-B14F-4D97-AF65-F5344CB8AC3E}">
        <p14:creationId xmlns:p14="http://schemas.microsoft.com/office/powerpoint/2010/main" val="266868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environment and climate change canad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13" y="3625933"/>
            <a:ext cx="1428750" cy="1428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arks ca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14" y="3704793"/>
            <a:ext cx="1369908" cy="136990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C Ministry of Environ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1015230"/>
            <a:ext cx="1246723" cy="12467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7" y="245356"/>
            <a:ext cx="8888506" cy="1222772"/>
          </a:xfrm>
        </p:spPr>
        <p:txBody>
          <a:bodyPr>
            <a:no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b="1" kern="0" dirty="0">
                <a:cs typeface="Times New Roman" panose="02020603050405020304" pitchFamily="18" charset="0"/>
              </a:rPr>
              <a:t>Facilitate Consensus Decisions </a:t>
            </a:r>
            <a:br>
              <a:rPr lang="en-US" b="1" kern="0" dirty="0">
                <a:cs typeface="Times New Roman" panose="02020603050405020304" pitchFamily="18" charset="0"/>
              </a:rPr>
            </a:br>
            <a:r>
              <a:rPr lang="en-US" b="1" kern="0" dirty="0">
                <a:cs typeface="Times New Roman" panose="02020603050405020304" pitchFamily="18" charset="0"/>
              </a:rPr>
              <a:t>on Protection</a:t>
            </a:r>
          </a:p>
        </p:txBody>
      </p:sp>
      <p:pic>
        <p:nvPicPr>
          <p:cNvPr id="3" name="Picture 17" descr="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499" y="2474308"/>
            <a:ext cx="3214294" cy="8998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pic>
        <p:nvPicPr>
          <p:cNvPr id="4" name="Picture 5" descr="TNT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512194"/>
            <a:ext cx="1657350" cy="6879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Nature Conservancy Ca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840" y="1700493"/>
            <a:ext cx="1789308" cy="5517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28" name="Picture 4" descr="Image result for bc ministry of forests lands and natural resource operati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171" y="2383476"/>
            <a:ext cx="998010" cy="11997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greater victoria regional district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885" y="3625126"/>
            <a:ext cx="1101158" cy="1176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abitat acquisition trus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01" y="2516452"/>
            <a:ext cx="997649" cy="81557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cowichan regional district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65" y="3653941"/>
            <a:ext cx="918185" cy="735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x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BE9571-882F-4A1D-B446-0E850EAD5E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0700" y="167973"/>
            <a:ext cx="3725022" cy="480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68230-AE18-4C2C-BD4E-D20DDDA4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8861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Adaptive Planning for </a:t>
            </a:r>
            <a:br>
              <a:rPr lang="en-US" dirty="0"/>
            </a:br>
            <a:r>
              <a:rPr lang="en-US" dirty="0"/>
              <a:t>British Columbia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C74AE-2CD6-4D3A-81A9-9A2ECE407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got funding </a:t>
            </a:r>
            <a:r>
              <a:rPr lang="en-US"/>
              <a:t>for 3 </a:t>
            </a:r>
            <a:r>
              <a:rPr lang="en-US" dirty="0"/>
              <a:t>years</a:t>
            </a:r>
          </a:p>
          <a:p>
            <a:r>
              <a:rPr lang="en-US" dirty="0"/>
              <a:t>Leads: Oscar Venter and Peter </a:t>
            </a:r>
            <a:r>
              <a:rPr lang="en-US" dirty="0" err="1"/>
              <a:t>Arcese</a:t>
            </a:r>
            <a:endParaRPr lang="en-US" dirty="0"/>
          </a:p>
          <a:p>
            <a:r>
              <a:rPr lang="en-US" dirty="0"/>
              <a:t>Partners: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22BC88-E889-4A62-9589-72E8843B7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246" y="3196108"/>
            <a:ext cx="1652555" cy="1652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EA4EDC-3104-4124-9664-7507B9DEA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41" y="3955307"/>
            <a:ext cx="3036159" cy="9563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579077-529A-4A87-A8A7-DA57F200D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23" y="2496069"/>
            <a:ext cx="1461769" cy="13193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154CC0-4C27-4C1B-9A82-A0DD1A11E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918811"/>
            <a:ext cx="2606423" cy="9458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FDB2BE-C245-429F-909D-D022631E9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6" y="3090111"/>
            <a:ext cx="3386129" cy="5853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2641CB-4358-4857-919F-2CB5FB0E43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30" y="990917"/>
            <a:ext cx="2409144" cy="8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1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9A26-8951-4F99-8068-84858D59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prioritizrshiny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47249C-6BA9-4A6A-A376-6C09FCB04C4D}"/>
              </a:ext>
            </a:extLst>
          </p:cNvPr>
          <p:cNvSpPr txBox="1">
            <a:spLocks/>
          </p:cNvSpPr>
          <p:nvPr/>
        </p:nvSpPr>
        <p:spPr>
          <a:xfrm>
            <a:off x="138791" y="1495936"/>
            <a:ext cx="3412671" cy="22229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14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14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4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lang="en-AU" sz="14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163BF-989D-4D80-AC54-C5A8FB9FA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235" y="1495936"/>
            <a:ext cx="5293974" cy="353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50B485-8ED1-4F6A-8B15-0AB6DB363212}"/>
              </a:ext>
            </a:extLst>
          </p:cNvPr>
          <p:cNvSpPr txBox="1"/>
          <p:nvPr/>
        </p:nvSpPr>
        <p:spPr>
          <a:xfrm>
            <a:off x="1152551" y="972716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776E6-BDBD-4158-918B-7B290E4207E9}"/>
              </a:ext>
            </a:extLst>
          </p:cNvPr>
          <p:cNvSpPr txBox="1"/>
          <p:nvPr/>
        </p:nvSpPr>
        <p:spPr>
          <a:xfrm>
            <a:off x="5242243" y="972716"/>
            <a:ext cx="2231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7359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29B1-0569-4E98-A28E-B83421342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5907314" cy="857250"/>
          </a:xfrm>
        </p:spPr>
        <p:txBody>
          <a:bodyPr/>
          <a:lstStyle/>
          <a:p>
            <a:r>
              <a:rPr lang="en-AU" dirty="0"/>
              <a:t>Take home message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35CB-FFF7-4F5A-9000-D04D1D639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altLang="en-US" sz="2700" dirty="0"/>
              <a:t>Flexible + powerful framework</a:t>
            </a:r>
          </a:p>
          <a:p>
            <a:pPr marL="0" indent="0">
              <a:buNone/>
            </a:pPr>
            <a:r>
              <a:rPr lang="en-CA" altLang="en-US" sz="2700" dirty="0"/>
              <a:t>+ </a:t>
            </a:r>
            <a:br>
              <a:rPr lang="en-CA" altLang="en-US" sz="2700" dirty="0"/>
            </a:br>
            <a:r>
              <a:rPr lang="en-US" altLang="en-US" sz="2700" dirty="0"/>
              <a:t>U</a:t>
            </a:r>
            <a:r>
              <a:rPr lang="en-US" sz="2700" dirty="0"/>
              <a:t>ser friendly browser interface</a:t>
            </a:r>
          </a:p>
          <a:p>
            <a:pPr marL="0" indent="0">
              <a:buNone/>
            </a:pPr>
            <a:r>
              <a:rPr lang="en-US" sz="2700" dirty="0"/>
              <a:t>=</a:t>
            </a:r>
            <a:br>
              <a:rPr lang="en-US" sz="2700" dirty="0"/>
            </a:br>
            <a:r>
              <a:rPr lang="en-CA" sz="2700" dirty="0"/>
              <a:t>A novice stakeholder can </a:t>
            </a:r>
            <a:br>
              <a:rPr lang="en-CA" sz="2700" dirty="0"/>
            </a:br>
            <a:r>
              <a:rPr lang="en-CA" sz="2700" dirty="0"/>
              <a:t>devise a high-quality, </a:t>
            </a:r>
            <a:br>
              <a:rPr lang="en-CA" sz="2700" dirty="0"/>
            </a:br>
            <a:r>
              <a:rPr lang="en-CA" sz="2700" dirty="0"/>
              <a:t>data-driven spatial plan in just </a:t>
            </a:r>
            <a:br>
              <a:rPr lang="en-CA" sz="2700" dirty="0"/>
            </a:br>
            <a:r>
              <a:rPr lang="en-CA" sz="2700" dirty="0"/>
              <a:t>one hour.</a:t>
            </a:r>
            <a:endParaRPr lang="en-US" sz="2700" dirty="0"/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2B612D-3AE4-45F4-AF41-9D2DDD0D6CD1}"/>
              </a:ext>
            </a:extLst>
          </p:cNvPr>
          <p:cNvGrpSpPr/>
          <p:nvPr/>
        </p:nvGrpSpPr>
        <p:grpSpPr>
          <a:xfrm>
            <a:off x="227094" y="4624226"/>
            <a:ext cx="4310006" cy="415498"/>
            <a:chOff x="259155" y="4479765"/>
            <a:chExt cx="5746676" cy="553997"/>
          </a:xfrm>
          <a:solidFill>
            <a:schemeClr val="bg1"/>
          </a:solidFill>
        </p:grpSpPr>
        <p:pic>
          <p:nvPicPr>
            <p:cNvPr id="5" name="Picture 2" descr="C:\Users\jhanson\Downloads\1467354618_f0e0.png">
              <a:extLst>
                <a:ext uri="{FF2B5EF4-FFF2-40B4-BE49-F238E27FC236}">
                  <a16:creationId xmlns:a16="http://schemas.microsoft.com/office/drawing/2014/main" id="{A4796629-4838-4F72-95D1-D36A68EC7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5BB0B6-970C-4274-A2CC-882481134C80}"/>
                </a:ext>
              </a:extLst>
            </p:cNvPr>
            <p:cNvSpPr txBox="1"/>
            <p:nvPr/>
          </p:nvSpPr>
          <p:spPr>
            <a:xfrm>
              <a:off x="732334" y="4479765"/>
              <a:ext cx="5273497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jeffrey.hanson@uqconnect.edu.au</a:t>
              </a:r>
            </a:p>
          </p:txBody>
        </p:sp>
      </p:grpSp>
      <p:pic>
        <p:nvPicPr>
          <p:cNvPr id="8" name="Picture 4" descr="C:\Users\jhanson\Downloads\1467354784_web.png">
            <a:extLst>
              <a:ext uri="{FF2B5EF4-FFF2-40B4-BE49-F238E27FC236}">
                <a16:creationId xmlns:a16="http://schemas.microsoft.com/office/drawing/2014/main" id="{97EB1AAD-421C-4CE7-B28F-17F8D0FE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36" y="3686962"/>
            <a:ext cx="498664" cy="473481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7418A0-15AF-4BBF-8EF2-47FAE2608A5D}"/>
              </a:ext>
            </a:extLst>
          </p:cNvPr>
          <p:cNvSpPr txBox="1"/>
          <p:nvPr/>
        </p:nvSpPr>
        <p:spPr>
          <a:xfrm>
            <a:off x="6109300" y="3553413"/>
            <a:ext cx="257750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3600" b="1" dirty="0"/>
              <a:t>prioritizr.net</a:t>
            </a:r>
            <a:endParaRPr lang="en-AU" sz="2400" b="1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F77ED36-DCB8-4704-BCE7-B026C766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4514" y="1878598"/>
            <a:ext cx="1274737" cy="147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807F8-C254-459A-9058-B9D62C6153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59" y="205979"/>
            <a:ext cx="1287940" cy="14751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3C231BC-5D27-49DD-BC05-0548FD2985D5}"/>
              </a:ext>
            </a:extLst>
          </p:cNvPr>
          <p:cNvGrpSpPr/>
          <p:nvPr/>
        </p:nvGrpSpPr>
        <p:grpSpPr>
          <a:xfrm>
            <a:off x="4572000" y="4624226"/>
            <a:ext cx="4201899" cy="415498"/>
            <a:chOff x="259155" y="4479763"/>
            <a:chExt cx="5602533" cy="553997"/>
          </a:xfrm>
          <a:solidFill>
            <a:schemeClr val="bg1"/>
          </a:solidFill>
        </p:grpSpPr>
        <p:pic>
          <p:nvPicPr>
            <p:cNvPr id="16" name="Picture 2" descr="C:\Users\jhanson\Downloads\1467354618_f0e0.png">
              <a:extLst>
                <a:ext uri="{FF2B5EF4-FFF2-40B4-BE49-F238E27FC236}">
                  <a16:creationId xmlns:a16="http://schemas.microsoft.com/office/drawing/2014/main" id="{09A79D51-D01A-4FFE-AC31-0CB89203B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155" y="4497845"/>
              <a:ext cx="426645" cy="425504"/>
            </a:xfrm>
            <a:prstGeom prst="rect">
              <a:avLst/>
            </a:prstGeom>
            <a:grpFill/>
            <a:extLst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5F7BDB-2093-41EB-92F6-9F0B442DFFB3}"/>
                </a:ext>
              </a:extLst>
            </p:cNvPr>
            <p:cNvSpPr txBox="1"/>
            <p:nvPr/>
          </p:nvSpPr>
          <p:spPr>
            <a:xfrm>
              <a:off x="732334" y="4479763"/>
              <a:ext cx="5129354" cy="553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AU" sz="2100" dirty="0"/>
                <a:t>richard.schuster@glel.carleton.ca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60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E0D24-9F4F-4D56-A381-2B5FB53E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        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C8C2C-94D2-4A23-B5E5-B4296999E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818743" cy="3596820"/>
          </a:xfrm>
        </p:spPr>
        <p:txBody>
          <a:bodyPr>
            <a:normAutofit/>
          </a:bodyPr>
          <a:lstStyle/>
          <a:p>
            <a:r>
              <a:rPr lang="en-CA" dirty="0"/>
              <a:t>It’s free</a:t>
            </a:r>
          </a:p>
          <a:p>
            <a:endParaRPr lang="en-CA" dirty="0"/>
          </a:p>
          <a:p>
            <a:r>
              <a:rPr lang="en-CA" dirty="0"/>
              <a:t>Reproducibility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Flexible interface</a:t>
            </a:r>
          </a:p>
        </p:txBody>
      </p:sp>
      <p:pic>
        <p:nvPicPr>
          <p:cNvPr id="4" name="Picture 2" descr="Image result for r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6" y="295133"/>
            <a:ext cx="849086" cy="65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CC8C2C-94D2-4A23-B5E5-B4296999EF5A}"/>
              </a:ext>
            </a:extLst>
          </p:cNvPr>
          <p:cNvSpPr txBox="1">
            <a:spLocks/>
          </p:cNvSpPr>
          <p:nvPr/>
        </p:nvSpPr>
        <p:spPr>
          <a:xfrm>
            <a:off x="4020457" y="1200151"/>
            <a:ext cx="4818743" cy="35968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Diverse package ecosystem</a:t>
            </a:r>
          </a:p>
          <a:p>
            <a:endParaRPr lang="en-CA" dirty="0"/>
          </a:p>
          <a:p>
            <a:r>
              <a:rPr lang="en-CA" dirty="0"/>
              <a:t>So many resources: </a:t>
            </a:r>
            <a:r>
              <a:rPr lang="en-CA" dirty="0" err="1"/>
              <a:t>Stackoverflow</a:t>
            </a:r>
            <a:r>
              <a:rPr lang="en-CA" dirty="0"/>
              <a:t>, tutorials, blogs, twitter, slack channels, mailing lists</a:t>
            </a:r>
          </a:p>
          <a:p>
            <a:pPr marL="0" indent="0">
              <a:buFont typeface="Arial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9219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Mental model </a:t>
            </a:r>
          </a:p>
        </p:txBody>
      </p:sp>
    </p:spTree>
    <p:extLst>
      <p:ext uri="{BB962C8B-B14F-4D97-AF65-F5344CB8AC3E}">
        <p14:creationId xmlns:p14="http://schemas.microsoft.com/office/powerpoint/2010/main" val="261125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Human-readable code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92001" y="1766580"/>
            <a:ext cx="4629600" cy="2870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 &lt;- problem(areas, feats)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add_boundary_penalties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(5)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800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add_rsymphony_solver</a:t>
            </a:r>
            <a:r>
              <a:rPr lang="en-AU" sz="1800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40969" y="1186470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Code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2487" y="1217248"/>
            <a:ext cx="2008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Mental model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6000" y="1783351"/>
            <a:ext cx="3981600" cy="28534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problem &lt;- data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objective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constraints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penalties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decision type +</a:t>
            </a: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solver</a:t>
            </a:r>
          </a:p>
          <a:p>
            <a:pPr marL="0" indent="0">
              <a:buFont typeface="Arial" pitchFamily="34" charset="0"/>
              <a:buNone/>
            </a:pPr>
            <a:endParaRPr lang="en-AU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en-AU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solution &lt;- solve(problem)</a:t>
            </a:r>
          </a:p>
        </p:txBody>
      </p:sp>
    </p:spTree>
    <p:extLst>
      <p:ext uri="{BB962C8B-B14F-4D97-AF65-F5344CB8AC3E}">
        <p14:creationId xmlns:p14="http://schemas.microsoft.com/office/powerpoint/2010/main" val="2862992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5" r="12926"/>
          <a:stretch/>
        </p:blipFill>
        <p:spPr>
          <a:xfrm>
            <a:off x="5385601" y="1375394"/>
            <a:ext cx="3434400" cy="3381374"/>
          </a:xfrm>
        </p:spPr>
      </p:pic>
      <p:sp>
        <p:nvSpPr>
          <p:cNvPr id="5" name="TextBox 4"/>
          <p:cNvSpPr txBox="1"/>
          <p:nvPr/>
        </p:nvSpPr>
        <p:spPr>
          <a:xfrm>
            <a:off x="457200" y="1684800"/>
            <a:ext cx="474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Study area: Tasmania, Australia</a:t>
            </a:r>
          </a:p>
          <a:p>
            <a:endParaRPr lang="en-AU" sz="2800" dirty="0"/>
          </a:p>
          <a:p>
            <a:r>
              <a:rPr lang="en-AU" sz="2800" dirty="0"/>
              <a:t>Planning units: 1130 hexagons </a:t>
            </a:r>
          </a:p>
          <a:p>
            <a:endParaRPr lang="en-AU" sz="2800" dirty="0"/>
          </a:p>
          <a:p>
            <a:r>
              <a:rPr lang="en-AU" sz="2800" dirty="0"/>
              <a:t>Features: 63 vegetation types</a:t>
            </a:r>
          </a:p>
        </p:txBody>
      </p:sp>
    </p:spTree>
    <p:extLst>
      <p:ext uri="{BB962C8B-B14F-4D97-AF65-F5344CB8AC3E}">
        <p14:creationId xmlns:p14="http://schemas.microsoft.com/office/powerpoint/2010/main" val="396350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7" r="17538"/>
          <a:stretch/>
        </p:blipFill>
        <p:spPr>
          <a:xfrm>
            <a:off x="5857200" y="1345414"/>
            <a:ext cx="3002400" cy="3341785"/>
          </a:xfrm>
        </p:spPr>
      </p:pic>
      <p:sp>
        <p:nvSpPr>
          <p:cNvPr id="9" name="TextBox 8"/>
          <p:cNvSpPr txBox="1"/>
          <p:nvPr/>
        </p:nvSpPr>
        <p:spPr>
          <a:xfrm>
            <a:off x="100800" y="1338214"/>
            <a:ext cx="585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45856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8" r="17725"/>
          <a:stretch/>
        </p:blipFill>
        <p:spPr>
          <a:xfrm>
            <a:off x="5932800" y="1338214"/>
            <a:ext cx="3052800" cy="3394075"/>
          </a:xfrm>
        </p:spPr>
      </p:pic>
      <p:sp>
        <p:nvSpPr>
          <p:cNvPr id="14" name="TextBox 13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64593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0800" y="133821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4" r="18180"/>
          <a:stretch/>
        </p:blipFill>
        <p:spPr>
          <a:xfrm>
            <a:off x="5918400" y="1338214"/>
            <a:ext cx="3052800" cy="3394075"/>
          </a:xfrm>
        </p:spPr>
      </p:pic>
      <p:sp>
        <p:nvSpPr>
          <p:cNvPr id="6" name="TextBox 5"/>
          <p:cNvSpPr txBox="1"/>
          <p:nvPr/>
        </p:nvSpPr>
        <p:spPr>
          <a:xfrm>
            <a:off x="100800" y="1345414"/>
            <a:ext cx="5853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problem(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tas_pu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tas_features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"cost")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add_min_set_objective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add_relative_targets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(0.1) %&gt;%    </a:t>
            </a:r>
            <a:r>
              <a:rPr lang="en-AU" sz="2000" u="heavy" dirty="0" err="1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add_locked_in_constraints</a:t>
            </a:r>
            <a:r>
              <a:rPr lang="en-AU" sz="2000" u="heavy" dirty="0">
                <a:uFill>
                  <a:solidFill>
                    <a:srgbClr val="FF0000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</a:rPr>
              <a:t>("in")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add_binary_decisions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%&gt;%</a:t>
            </a:r>
          </a:p>
          <a:p>
            <a:r>
              <a:rPr lang="en-AU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add_gurobi_solver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(gap = 0) %&gt;% solve()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/>
              <a:t>Design </a:t>
            </a:r>
            <a:r>
              <a:rPr lang="en-AU" u="sng" dirty="0"/>
              <a:t>your</a:t>
            </a:r>
            <a:r>
              <a:rPr lang="en-AU" dirty="0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2234059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9221</TotalTime>
  <Words>1037</Words>
  <Application>Microsoft Office PowerPoint</Application>
  <PresentationFormat>On-screen Show (16:9)</PresentationFormat>
  <Paragraphs>188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Courier New</vt:lpstr>
      <vt:lpstr>Verdana</vt:lpstr>
      <vt:lpstr>Office Theme</vt:lpstr>
      <vt:lpstr>prioritizr Systematic conservation planning in</vt:lpstr>
      <vt:lpstr>prioritizr</vt:lpstr>
      <vt:lpstr>Why         ?</vt:lpstr>
      <vt:lpstr>Human-readable code</vt:lpstr>
      <vt:lpstr>Human-readable code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Design your problem</vt:lpstr>
      <vt:lpstr>Exact algorithms guarantee optimality</vt:lpstr>
      <vt:lpstr>Exact algorithms are fast</vt:lpstr>
      <vt:lpstr>Optimizing the conservation of migratory species over their full annual cycle          </vt:lpstr>
      <vt:lpstr>The vision</vt:lpstr>
      <vt:lpstr>PowerPoint Presentation</vt:lpstr>
      <vt:lpstr>Facilitate Consensus Decisions  on Protection</vt:lpstr>
      <vt:lpstr>Climate Adaptive Planning for  British Columbia</vt:lpstr>
      <vt:lpstr>prioritizrshiny</vt:lpstr>
      <vt:lpstr>Take home message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Conserving evolutionary processes</dc:title>
  <dc:creator>Jeff Hanson Local Admin</dc:creator>
  <cp:lastModifiedBy>richard</cp:lastModifiedBy>
  <cp:revision>871</cp:revision>
  <dcterms:created xsi:type="dcterms:W3CDTF">2006-08-16T00:00:00Z</dcterms:created>
  <dcterms:modified xsi:type="dcterms:W3CDTF">2019-03-20T17:41:12Z</dcterms:modified>
</cp:coreProperties>
</file>